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8" r:id="rId5"/>
  </p:sldMasterIdLst>
  <p:notesMasterIdLst>
    <p:notesMasterId r:id="rId23"/>
  </p:notesMasterIdLst>
  <p:handoutMasterIdLst>
    <p:handoutMasterId r:id="rId24"/>
  </p:handoutMasterIdLst>
  <p:sldIdLst>
    <p:sldId id="854" r:id="rId6"/>
    <p:sldId id="952" r:id="rId7"/>
    <p:sldId id="954" r:id="rId8"/>
    <p:sldId id="955" r:id="rId9"/>
    <p:sldId id="953" r:id="rId10"/>
    <p:sldId id="958" r:id="rId11"/>
    <p:sldId id="959" r:id="rId12"/>
    <p:sldId id="960" r:id="rId13"/>
    <p:sldId id="957" r:id="rId14"/>
    <p:sldId id="964" r:id="rId15"/>
    <p:sldId id="965" r:id="rId16"/>
    <p:sldId id="956" r:id="rId17"/>
    <p:sldId id="961" r:id="rId18"/>
    <p:sldId id="962" r:id="rId19"/>
    <p:sldId id="963" r:id="rId20"/>
    <p:sldId id="966" r:id="rId21"/>
    <p:sldId id="967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43"/>
    <p:restoredTop sz="96793"/>
  </p:normalViewPr>
  <p:slideViewPr>
    <p:cSldViewPr snapToObjects="1">
      <p:cViewPr varScale="1">
        <p:scale>
          <a:sx n="200" d="100"/>
          <a:sy n="200" d="100"/>
        </p:scale>
        <p:origin x="11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176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81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11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8884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62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99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414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194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46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262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5/12/22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4962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58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Cloud Applications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2022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9" r:id="rId1"/>
    <p:sldLayoutId id="2147493590" r:id="rId2"/>
    <p:sldLayoutId id="2147493591" r:id="rId3"/>
    <p:sldLayoutId id="2147493592" r:id="rId4"/>
    <p:sldLayoutId id="2147493593" r:id="rId5"/>
    <p:sldLayoutId id="2147493594" r:id="rId6"/>
    <p:sldLayoutId id="2147493595" r:id="rId7"/>
    <p:sldLayoutId id="2147493596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84582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/>
              <a:t>Introduction to Cloud Applications (I)</a:t>
            </a:r>
            <a:br>
              <a:rPr lang="en-US" altLang="en-US" sz="4000" i="1" dirty="0"/>
            </a:br>
            <a:r>
              <a:rPr lang="en-US" altLang="en-US" sz="3200" dirty="0"/>
              <a:t>Lecture 1: Introduction, Core Concepts</a:t>
            </a:r>
            <a:endParaRPr lang="en-US" altLang="en-US" sz="4000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7620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166AC1-8C11-EE10-7E59-3FD8C904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four distinct phases. The workflow becomes more sophisticated later:</a:t>
            </a:r>
          </a:p>
          <a:p>
            <a:pPr lvl="1" indent="-342900">
              <a:buFont typeface="+mj-lt"/>
              <a:buAutoNum type="arabicPeriod"/>
            </a:pPr>
            <a:r>
              <a:rPr lang="en-US" dirty="0"/>
              <a:t>Develop and test SW: In this example:</a:t>
            </a:r>
          </a:p>
          <a:p>
            <a:pPr lvl="2" indent="-342900">
              <a:buFont typeface="+mj-lt"/>
              <a:buAutoNum type="arabicPeriod"/>
            </a:pPr>
            <a:r>
              <a:rPr lang="en-US" dirty="0"/>
              <a:t>Develop and unit test:</a:t>
            </a:r>
          </a:p>
          <a:p>
            <a:pPr lvl="3" indent="-342900">
              <a:buFont typeface="+mj-lt"/>
              <a:buAutoNum type="arabicPeriod"/>
            </a:pPr>
            <a:r>
              <a:rPr lang="en-US" dirty="0"/>
              <a:t>Database</a:t>
            </a:r>
          </a:p>
          <a:p>
            <a:pPr lvl="3" indent="-342900">
              <a:buFont typeface="+mj-lt"/>
              <a:buAutoNum type="arabicPeriod"/>
            </a:pPr>
            <a:r>
              <a:rPr lang="en-US" dirty="0"/>
              <a:t>Data service</a:t>
            </a:r>
          </a:p>
          <a:p>
            <a:pPr lvl="3" indent="-342900">
              <a:buFont typeface="+mj-lt"/>
              <a:buAutoNum type="arabicPeriod"/>
            </a:pPr>
            <a:r>
              <a:rPr lang="en-US" dirty="0"/>
              <a:t>Application “resource,” which will be foundation for REST</a:t>
            </a:r>
          </a:p>
          <a:p>
            <a:pPr lvl="2" indent="-342900">
              <a:buFont typeface="+mj-lt"/>
              <a:buAutoNum type="arabicPeriod"/>
            </a:pPr>
            <a:r>
              <a:rPr lang="en-US" dirty="0"/>
              <a:t>Develop and test SW system by assembling components and application application container to form microservice.</a:t>
            </a:r>
          </a:p>
          <a:p>
            <a:pPr lvl="1" indent="-342900">
              <a:buFont typeface="+mj-lt"/>
              <a:buAutoNum type="arabicPeriod"/>
            </a:pPr>
            <a:r>
              <a:rPr lang="en-US" dirty="0"/>
              <a:t>Define and configure Infrastructure-as-a-Service:</a:t>
            </a:r>
          </a:p>
          <a:p>
            <a:pPr lvl="2" indent="-342900">
              <a:buFont typeface="+mj-lt"/>
              <a:buAutoNum type="arabicPeriod"/>
            </a:pPr>
            <a:r>
              <a:rPr lang="en-US" dirty="0"/>
              <a:t>Virtual machine (server, storage, networking).</a:t>
            </a:r>
          </a:p>
          <a:p>
            <a:pPr lvl="2" indent="-342900">
              <a:buFont typeface="+mj-lt"/>
              <a:buAutoNum type="arabicPeriod"/>
            </a:pPr>
            <a:r>
              <a:rPr lang="en-US" dirty="0"/>
              <a:t>Install and test supporting infrastructure SW.</a:t>
            </a:r>
          </a:p>
          <a:p>
            <a:pPr lvl="1" indent="-342900">
              <a:buFont typeface="+mj-lt"/>
              <a:buAutoNum type="arabicPeriod"/>
            </a:pPr>
            <a:r>
              <a:rPr lang="en-US" dirty="0"/>
              <a:t>Deploy and configure microservice, and test on IaaS.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ADB6B-6260-2D75-BC1C-4A0FBEE9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Microservice</a:t>
            </a:r>
          </a:p>
        </p:txBody>
      </p:sp>
    </p:spTree>
    <p:extLst>
      <p:ext uri="{BB962C8B-B14F-4D97-AF65-F5344CB8AC3E}">
        <p14:creationId xmlns:p14="http://schemas.microsoft.com/office/powerpoint/2010/main" val="27625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C7238-9347-DE18-388C-F9CCBB21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C9A5D-4D91-C929-9C87-BE957553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2250"/>
            <a:ext cx="7580780" cy="40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7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D62AE6-F81C-3AC3-E556-7F3E7AC6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are working on getting students credits to use Amazon Web Services.</a:t>
            </a:r>
          </a:p>
          <a:p>
            <a:pPr lvl="1"/>
            <a:r>
              <a:rPr lang="en-US" sz="1600" dirty="0"/>
              <a:t>The first lecture and example starts with developing on your computer.</a:t>
            </a:r>
          </a:p>
          <a:p>
            <a:pPr lvl="1"/>
            <a:r>
              <a:rPr lang="en-US" sz="1600" dirty="0"/>
              <a:t>I will show the basics of the first deployment to AWS. Hopefully, we will receive credits within a few days.</a:t>
            </a:r>
          </a:p>
          <a:p>
            <a:r>
              <a:rPr lang="en-US" sz="1800" dirty="0"/>
              <a:t>Computer environment:</a:t>
            </a:r>
          </a:p>
          <a:p>
            <a:pPr lvl="1"/>
            <a:r>
              <a:rPr lang="en-US" sz="1600" dirty="0"/>
              <a:t>Integrated Development Environment (IDE):</a:t>
            </a:r>
          </a:p>
          <a:p>
            <a:pPr lvl="2"/>
            <a:r>
              <a:rPr lang="en-US" sz="1400" dirty="0"/>
              <a:t>“Real programmers don’t need no </a:t>
            </a:r>
            <a:r>
              <a:rPr lang="en-US" sz="1400" dirty="0" err="1"/>
              <a:t>stinkin</a:t>
            </a:r>
            <a:r>
              <a:rPr lang="en-US" sz="1400" dirty="0"/>
              <a:t>’ IDE.”</a:t>
            </a:r>
          </a:p>
          <a:p>
            <a:pPr lvl="2"/>
            <a:r>
              <a:rPr lang="en-US" sz="1400" dirty="0"/>
              <a:t>I use the JetBrains products.</a:t>
            </a:r>
          </a:p>
          <a:p>
            <a:pPr lvl="3"/>
            <a:r>
              <a:rPr lang="en-US" sz="1200" dirty="0"/>
              <a:t>I have a professional license because I am a professor.</a:t>
            </a:r>
          </a:p>
          <a:p>
            <a:pPr lvl="3"/>
            <a:r>
              <a:rPr lang="en-US" sz="1200" dirty="0"/>
              <a:t>Ansys has some licenses but I do not know the details.</a:t>
            </a:r>
          </a:p>
          <a:p>
            <a:pPr lvl="3"/>
            <a:r>
              <a:rPr lang="en-US" sz="1200" dirty="0"/>
              <a:t>You should be fine using the free community editions or VS Code.</a:t>
            </a:r>
          </a:p>
          <a:p>
            <a:pPr lvl="1"/>
            <a:r>
              <a:rPr lang="en-US" sz="1600" dirty="0"/>
              <a:t>I will use MySQL for my local RDBMs.</a:t>
            </a:r>
          </a:p>
          <a:p>
            <a:pPr lvl="2"/>
            <a:r>
              <a:rPr lang="en-US" sz="1400" dirty="0"/>
              <a:t>We will switch over to cloud databases (DB-as-a-Service).</a:t>
            </a:r>
          </a:p>
          <a:p>
            <a:pPr lvl="2"/>
            <a:r>
              <a:rPr lang="en-US" sz="1400" dirty="0"/>
              <a:t>You will be OK with SQLite for the first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C62E9-5E65-5C21-9C31-7E05A394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117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98E1613-D3C7-710A-0ACB-5C930A93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27050"/>
            <a:ext cx="8839200" cy="810039"/>
          </a:xfrm>
        </p:spPr>
        <p:txBody>
          <a:bodyPr/>
          <a:lstStyle/>
          <a:p>
            <a:r>
              <a:rPr lang="en-US" dirty="0"/>
              <a:t>API First: All services have a well-defined API.</a:t>
            </a:r>
          </a:p>
          <a:p>
            <a:r>
              <a:rPr lang="en-US" dirty="0"/>
              <a:t>”The UI” is one of many applications that use the API.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1BA4B-5D32-92E3-A726-330460D0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3BFC6-0791-9877-AEB6-CEA7D05C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0" y="2495550"/>
            <a:ext cx="3130662" cy="20891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BD7C53-AAD7-60F8-A312-A7BAC682900E}"/>
              </a:ext>
            </a:extLst>
          </p:cNvPr>
          <p:cNvGrpSpPr/>
          <p:nvPr/>
        </p:nvGrpSpPr>
        <p:grpSpPr>
          <a:xfrm>
            <a:off x="5288985" y="1498600"/>
            <a:ext cx="3581400" cy="3124200"/>
            <a:chOff x="4800600" y="1047750"/>
            <a:chExt cx="3581400" cy="3124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FFF487B-E974-19AC-2ABD-3FFD936990A1}"/>
                </a:ext>
              </a:extLst>
            </p:cNvPr>
            <p:cNvSpPr/>
            <p:nvPr/>
          </p:nvSpPr>
          <p:spPr>
            <a:xfrm>
              <a:off x="4800600" y="1047750"/>
              <a:ext cx="3581400" cy="3124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Runtime Container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ADD4774-A5F6-096D-9204-044C8912AF05}"/>
                </a:ext>
              </a:extLst>
            </p:cNvPr>
            <p:cNvSpPr/>
            <p:nvPr/>
          </p:nvSpPr>
          <p:spPr>
            <a:xfrm>
              <a:off x="5410200" y="1581150"/>
              <a:ext cx="2586567" cy="2362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Application Container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4B4E894-38EA-67E0-741E-D03BA85AC645}"/>
                </a:ext>
              </a:extLst>
            </p:cNvPr>
            <p:cNvSpPr/>
            <p:nvPr/>
          </p:nvSpPr>
          <p:spPr>
            <a:xfrm>
              <a:off x="5598583" y="2114550"/>
              <a:ext cx="1107017" cy="457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Binding</a:t>
              </a:r>
              <a:endParaRPr lang="en-US" sz="16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6D39578-73F9-0CF5-0200-E8B80FE6F39E}"/>
                </a:ext>
              </a:extLst>
            </p:cNvPr>
            <p:cNvSpPr/>
            <p:nvPr/>
          </p:nvSpPr>
          <p:spPr>
            <a:xfrm>
              <a:off x="5638800" y="2762250"/>
              <a:ext cx="1107017" cy="457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Application</a:t>
              </a:r>
              <a:br>
                <a:rPr lang="en-US" sz="1200" dirty="0"/>
              </a:br>
              <a:r>
                <a:rPr lang="en-US" sz="1200" dirty="0"/>
                <a:t>Service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CD40517-85A6-976C-76F1-00ABEA04402B}"/>
                </a:ext>
              </a:extLst>
            </p:cNvPr>
            <p:cNvSpPr/>
            <p:nvPr/>
          </p:nvSpPr>
          <p:spPr>
            <a:xfrm>
              <a:off x="5638800" y="3391081"/>
              <a:ext cx="1107017" cy="457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Data</a:t>
              </a:r>
              <a:br>
                <a:rPr lang="en-US" sz="1200" dirty="0"/>
              </a:br>
              <a:r>
                <a:rPr lang="en-US" sz="1200" dirty="0"/>
                <a:t>Service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F222D2-D281-6DB7-922E-8D08702C33EA}"/>
                </a:ext>
              </a:extLst>
            </p:cNvPr>
            <p:cNvSpPr/>
            <p:nvPr/>
          </p:nvSpPr>
          <p:spPr>
            <a:xfrm>
              <a:off x="7101946" y="2089150"/>
              <a:ext cx="513292" cy="1759131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t"/>
            <a:lstStyle/>
            <a:p>
              <a:pPr algn="ctr"/>
              <a:r>
                <a:rPr lang="en-US" sz="1200" dirty="0"/>
                <a:t>Middleware</a:t>
              </a:r>
              <a:endParaRPr lang="en-US" sz="1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17E622-8A9A-AD80-1A3A-4955142B9B17}"/>
              </a:ext>
            </a:extLst>
          </p:cNvPr>
          <p:cNvSpPr txBox="1"/>
          <p:nvPr/>
        </p:nvSpPr>
        <p:spPr>
          <a:xfrm>
            <a:off x="2706699" y="2156420"/>
            <a:ext cx="15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UIs.</a:t>
            </a:r>
          </a:p>
          <a:p>
            <a:r>
              <a:rPr lang="en-US" dirty="0"/>
              <a:t>Other services.</a:t>
            </a:r>
          </a:p>
          <a:p>
            <a:r>
              <a:rPr lang="en-US" dirty="0"/>
              <a:t>...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93B729-AC8D-2DBC-4C3F-8A1BDF62205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93636" y="2618085"/>
            <a:ext cx="1693332" cy="1759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53BBA7-CF75-F533-A034-20EF504BC30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155388" y="2794000"/>
            <a:ext cx="2931580" cy="128073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3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9563DB-45BA-22DA-34EF-BAF89797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1" y="596900"/>
            <a:ext cx="5029198" cy="4038600"/>
          </a:xfrm>
        </p:spPr>
        <p:txBody>
          <a:bodyPr/>
          <a:lstStyle/>
          <a:p>
            <a:r>
              <a:rPr lang="en-US" dirty="0"/>
              <a:t>This is not a great project structure. Ansys will evolve to a set of project templates.</a:t>
            </a:r>
          </a:p>
          <a:p>
            <a:r>
              <a:rPr lang="en-US" dirty="0"/>
              <a:t>Some comments:</a:t>
            </a:r>
          </a:p>
          <a:p>
            <a:pPr lvl="1"/>
            <a:r>
              <a:rPr lang="en-US" dirty="0"/>
              <a:t>The “base” stuffs’ source should not be in the project source.</a:t>
            </a:r>
          </a:p>
          <a:p>
            <a:pPr lvl="1"/>
            <a:r>
              <a:rPr lang="en-US" dirty="0"/>
              <a:t>I wrote this quickly but partially followed some patterns.</a:t>
            </a:r>
          </a:p>
          <a:p>
            <a:pPr lvl="2"/>
            <a:r>
              <a:rPr lang="en-US" dirty="0"/>
              <a:t>This is not a course on “good programming.”</a:t>
            </a:r>
          </a:p>
          <a:p>
            <a:pPr lvl="2"/>
            <a:r>
              <a:rPr lang="en-US" dirty="0"/>
              <a:t>I am an </a:t>
            </a:r>
            <a:r>
              <a:rPr lang="en-US" b="1" dirty="0"/>
              <a:t>architect</a:t>
            </a:r>
            <a:r>
              <a:rPr lang="en-US" dirty="0"/>
              <a:t>. I do not sully my mind with such mundane tasks.</a:t>
            </a:r>
          </a:p>
          <a:p>
            <a:pPr lvl="1"/>
            <a:r>
              <a:rPr lang="en-US" dirty="0"/>
              <a:t>There are environment variables.</a:t>
            </a:r>
          </a:p>
          <a:p>
            <a:pPr lvl="1"/>
            <a:r>
              <a:rPr lang="en-US" dirty="0"/>
              <a:t>The project is a really, really bad place for the key file, even if it is in .</a:t>
            </a:r>
            <a:r>
              <a:rPr lang="en-US" dirty="0" err="1"/>
              <a:t>gitignore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C9CA2A-47BF-3623-4B98-D1A3DA5A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Project </a:t>
            </a:r>
            <a:r>
              <a:rPr lang="en-US" dirty="0" err="1"/>
              <a:t>Walkthroug</a:t>
            </a:r>
            <a:r>
              <a:rPr lang="en-US" dirty="0"/>
              <a:t> </a:t>
            </a:r>
            <a:r>
              <a:rPr lang="en-US" sz="1000" dirty="0"/>
              <a:t>(https://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donald</a:t>
            </a:r>
            <a:r>
              <a:rPr lang="en-US" sz="1000" dirty="0"/>
              <a:t>-f-</a:t>
            </a:r>
            <a:r>
              <a:rPr lang="en-US" sz="1000" dirty="0" err="1"/>
              <a:t>ferguson</a:t>
            </a:r>
            <a:r>
              <a:rPr lang="en-US" sz="1000" dirty="0"/>
              <a:t>/Introduction-to-Cloud-MS1</a:t>
            </a:r>
            <a:r>
              <a:rPr lang="en-US" sz="1100" dirty="0"/>
              <a:t>.git)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E8F3B-8106-C958-1764-FE4FCAA2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90550"/>
            <a:ext cx="3598454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8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C69B4E-017E-08AB-1F9D-09750DD5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will do many (most) of these tasks manually with commands or console.</a:t>
            </a:r>
          </a:p>
          <a:p>
            <a:pPr lvl="1"/>
            <a:r>
              <a:rPr lang="en-US" sz="1600" dirty="0"/>
              <a:t>Manual and UI helps visualize what is happening.</a:t>
            </a:r>
          </a:p>
          <a:p>
            <a:pPr lvl="1"/>
            <a:r>
              <a:rPr lang="en-US" sz="1600" dirty="0"/>
              <a:t>Automation and “infrastructure as code” will come later.</a:t>
            </a:r>
          </a:p>
          <a:p>
            <a:r>
              <a:rPr lang="en-US" sz="1800" dirty="0"/>
              <a:t>Create instance (EC2, Ubuntu) in VPC, security group.</a:t>
            </a:r>
          </a:p>
          <a:p>
            <a:r>
              <a:rPr lang="en-US" sz="1800" dirty="0"/>
              <a:t>Connect using </a:t>
            </a:r>
            <a:r>
              <a:rPr lang="en-US" sz="1800" dirty="0" err="1"/>
              <a:t>ssh</a:t>
            </a:r>
            <a:r>
              <a:rPr lang="en-US" sz="1800" dirty="0"/>
              <a:t> and key pair (get info from console)</a:t>
            </a:r>
          </a:p>
          <a:p>
            <a:pPr lvl="1"/>
            <a:r>
              <a:rPr lang="en-US" sz="1600" dirty="0"/>
              <a:t>Scroll through </a:t>
            </a:r>
            <a:r>
              <a:rPr lang="en-US" sz="1600" dirty="0" err="1"/>
              <a:t>some_commands.md</a:t>
            </a:r>
            <a:r>
              <a:rPr lang="en-US" sz="1600" dirty="0"/>
              <a:t>, .</a:t>
            </a:r>
            <a:r>
              <a:rPr lang="en-US" sz="1600" dirty="0" err="1"/>
              <a:t>secret_stuff</a:t>
            </a:r>
            <a:r>
              <a:rPr lang="en-US" sz="1600" dirty="0"/>
              <a:t>, </a:t>
            </a:r>
            <a:r>
              <a:rPr lang="en-US" sz="1600" dirty="0" err="1"/>
              <a:t>app_env.sh</a:t>
            </a:r>
            <a:endParaRPr lang="en-US" sz="1600" dirty="0"/>
          </a:p>
          <a:p>
            <a:pPr lvl="1"/>
            <a:r>
              <a:rPr lang="en-US" sz="1600" dirty="0"/>
              <a:t>apt install</a:t>
            </a:r>
          </a:p>
          <a:p>
            <a:pPr lvl="2"/>
            <a:r>
              <a:rPr lang="en-US" sz="1400" dirty="0" err="1"/>
              <a:t>Mysql</a:t>
            </a:r>
            <a:r>
              <a:rPr lang="en-US" sz="1400" dirty="0"/>
              <a:t> (and configure)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linuxbeast.com</a:t>
            </a:r>
            <a:r>
              <a:rPr lang="en-US" sz="1400" dirty="0"/>
              <a:t>/tutorials/</a:t>
            </a:r>
            <a:r>
              <a:rPr lang="en-US" sz="1400" dirty="0" err="1"/>
              <a:t>aws</a:t>
            </a:r>
            <a:r>
              <a:rPr lang="en-US" sz="1400" dirty="0"/>
              <a:t>/how-to-install-mysql-on-amazon-ec2-ubuntu-18-04/)</a:t>
            </a:r>
          </a:p>
          <a:p>
            <a:pPr lvl="2"/>
            <a:r>
              <a:rPr lang="en-US" sz="1400" dirty="0"/>
              <a:t>Python</a:t>
            </a:r>
          </a:p>
          <a:p>
            <a:pPr lvl="2"/>
            <a:r>
              <a:rPr lang="en-US" sz="1400" dirty="0"/>
              <a:t>Git</a:t>
            </a:r>
          </a:p>
          <a:p>
            <a:pPr lvl="1"/>
            <a:r>
              <a:rPr lang="en-US" sz="1600" dirty="0"/>
              <a:t>Modify </a:t>
            </a:r>
            <a:r>
              <a:rPr lang="en-US" sz="1600" dirty="0" err="1"/>
              <a:t>mysql</a:t>
            </a:r>
            <a:r>
              <a:rPr lang="en-US" sz="1600" dirty="0"/>
              <a:t> bind rules in .</a:t>
            </a:r>
            <a:r>
              <a:rPr lang="en-US" sz="1600" dirty="0" err="1"/>
              <a:t>cnf</a:t>
            </a:r>
            <a:r>
              <a:rPr lang="en-US" sz="1600" dirty="0"/>
              <a:t> to enable remote access.</a:t>
            </a:r>
          </a:p>
          <a:p>
            <a:pPr lvl="1"/>
            <a:r>
              <a:rPr lang="en-US" sz="1600" dirty="0"/>
              <a:t>Deploy code from Git and set up environment.</a:t>
            </a:r>
          </a:p>
          <a:p>
            <a:r>
              <a:rPr lang="en-US" sz="1800" dirty="0"/>
              <a:t>Test.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282E5-B58E-6338-ED0F-BAA8072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IaaS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5506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1: Introduction, Concepts	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3684385" y="2050763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28330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45E343-C414-BE33-0E60-3D3A00AB1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That as was fun. </a:t>
            </a:r>
            <a:r>
              <a:rPr lang="en-US" sz="1800" b="1" dirty="0"/>
              <a:t>Let’s not do that again.</a:t>
            </a:r>
            <a:endParaRPr lang="en-US" sz="1800" dirty="0"/>
          </a:p>
          <a:p>
            <a:r>
              <a:rPr lang="en-US" sz="1800" dirty="0"/>
              <a:t>All of that was pretty tedious. In future lectures, we will learn:</a:t>
            </a:r>
          </a:p>
          <a:p>
            <a:pPr lvl="1"/>
            <a:r>
              <a:rPr lang="en-US" sz="1600" dirty="0"/>
              <a:t>Infrastructure-as-Code (https://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Infrastructure_as_code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to enable automation and reuse.</a:t>
            </a:r>
          </a:p>
          <a:p>
            <a:pPr lvl="1"/>
            <a:r>
              <a:rPr lang="en-US" sz="1600" dirty="0"/>
              <a:t>Pipelines to automate tasks when development events occur, e.g. commit.</a:t>
            </a:r>
          </a:p>
          <a:p>
            <a:pPr lvl="1"/>
            <a:r>
              <a:rPr lang="en-US" sz="1600" dirty="0"/>
              <a:t>Higher layers in the cloud stack that make this MUCH simpler.</a:t>
            </a:r>
          </a:p>
          <a:p>
            <a:pPr lvl="2"/>
            <a:r>
              <a:rPr lang="en-US" sz="1400" dirty="0"/>
              <a:t>Containers and Container-as-a-Service</a:t>
            </a:r>
          </a:p>
          <a:p>
            <a:pPr lvl="2"/>
            <a:r>
              <a:rPr lang="en-US" sz="1400" dirty="0"/>
              <a:t>Platform-as-a-Service</a:t>
            </a:r>
          </a:p>
          <a:p>
            <a:r>
              <a:rPr lang="en-US" sz="1800" dirty="0"/>
              <a:t>We will also start using some more advanced concepts:</a:t>
            </a:r>
          </a:p>
          <a:p>
            <a:pPr lvl="1"/>
            <a:r>
              <a:rPr lang="en-US" sz="1600" dirty="0"/>
              <a:t>Security, secret management.</a:t>
            </a:r>
          </a:p>
          <a:p>
            <a:pPr lvl="1"/>
            <a:r>
              <a:rPr lang="en-US" sz="1600" dirty="0"/>
              <a:t>API management.</a:t>
            </a:r>
          </a:p>
          <a:p>
            <a:pPr lvl="1"/>
            <a:r>
              <a:rPr lang="en-US" sz="1600" dirty="0"/>
              <a:t>Service composition.</a:t>
            </a:r>
          </a:p>
          <a:p>
            <a:pPr lvl="1"/>
            <a:r>
              <a:rPr lang="en-US" sz="1600" dirty="0"/>
              <a:t>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C58C9-F291-0D1B-4283-D6BE023D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3851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1: Introduction, Concepts	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2166380" y="2050763"/>
            <a:ext cx="465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Introduction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364997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91C85A-7D28-823B-F5F1-02044AC28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49"/>
            <a:ext cx="8839200" cy="3745303"/>
          </a:xfrm>
        </p:spPr>
        <p:txBody>
          <a:bodyPr/>
          <a:lstStyle/>
          <a:p>
            <a:r>
              <a:rPr lang="en-US" sz="1800" dirty="0"/>
              <a:t>The first 10 lectures are part I and foundational. The lectures:</a:t>
            </a:r>
          </a:p>
          <a:p>
            <a:pPr lvl="1"/>
            <a:r>
              <a:rPr lang="en-US" sz="1600" dirty="0"/>
              <a:t>Are a prerequisite to part II and III that cover deeper concepts.</a:t>
            </a:r>
          </a:p>
          <a:p>
            <a:pPr lvl="1"/>
            <a:r>
              <a:rPr lang="en-US" sz="1600" dirty="0"/>
              <a:t>Some may find the material very basic. These students will find the primary value to be how to realize concepts on clouds, initially Amazon Web Services.</a:t>
            </a:r>
          </a:p>
          <a:p>
            <a:r>
              <a:rPr lang="en-US" sz="1800" dirty="0"/>
              <a:t>There are many, many perspectives on this course’s material.</a:t>
            </a:r>
          </a:p>
          <a:p>
            <a:pPr lvl="1"/>
            <a:r>
              <a:rPr lang="en-US" sz="1600" dirty="0"/>
              <a:t>The lectures represent my perspective and suggestions based on experience.</a:t>
            </a:r>
          </a:p>
          <a:p>
            <a:pPr lvl="1"/>
            <a:r>
              <a:rPr lang="en-US" sz="1600" dirty="0"/>
              <a:t>There are many, many other perspectives and approaches.</a:t>
            </a:r>
          </a:p>
          <a:p>
            <a:pPr lvl="1"/>
            <a:r>
              <a:rPr lang="en-US" sz="1600" dirty="0"/>
              <a:t>One goal is to help you form your (or your teams’) perspectives.</a:t>
            </a:r>
          </a:p>
          <a:p>
            <a:r>
              <a:rPr lang="en-US" sz="1800" dirty="0"/>
              <a:t>We are going to build a simple, cloud-native application.</a:t>
            </a:r>
          </a:p>
          <a:p>
            <a:pPr lvl="1"/>
            <a:r>
              <a:rPr lang="en-US" sz="1600" dirty="0"/>
              <a:t>The application will be broad to allow you to play with many technologies and concepts.</a:t>
            </a:r>
          </a:p>
          <a:p>
            <a:pPr lvl="1"/>
            <a:r>
              <a:rPr lang="en-US" sz="1600" dirty="0"/>
              <a:t>Some of the work may seem odd because the benefit surface in more complex applications and scenarios.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8B6DA0-83F7-98BB-493C-1794C516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9767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1: Introduction, Concepts	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1966543" y="2050763"/>
            <a:ext cx="5210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Introduction to Core Concepts</a:t>
            </a:r>
          </a:p>
        </p:txBody>
      </p:sp>
    </p:spTree>
    <p:extLst>
      <p:ext uri="{BB962C8B-B14F-4D97-AF65-F5344CB8AC3E}">
        <p14:creationId xmlns:p14="http://schemas.microsoft.com/office/powerpoint/2010/main" val="16279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F8734-2CB1-490A-4615-3248EE32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Concepts – One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AD378-16F7-D395-7035-138B244F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0550"/>
            <a:ext cx="6966052" cy="4095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D6BE0E-A285-4EDD-440C-F4868B1D79D7}"/>
              </a:ext>
            </a:extLst>
          </p:cNvPr>
          <p:cNvSpPr txBox="1"/>
          <p:nvPr/>
        </p:nvSpPr>
        <p:spPr>
          <a:xfrm>
            <a:off x="571500" y="971550"/>
            <a:ext cx="7499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www.theenterprisearchitect.eu</a:t>
            </a:r>
            <a:r>
              <a:rPr lang="en-US" sz="1200" dirty="0"/>
              <a:t>/blog/2013/10/12/the-cloud-landscape-described-categorized-and-compared/</a:t>
            </a:r>
          </a:p>
        </p:txBody>
      </p:sp>
    </p:spTree>
    <p:extLst>
      <p:ext uri="{BB962C8B-B14F-4D97-AF65-F5344CB8AC3E}">
        <p14:creationId xmlns:p14="http://schemas.microsoft.com/office/powerpoint/2010/main" val="4069268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F8734-2CB1-490A-4615-3248EE32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Concepts – Another Perspective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7B80E-8583-6B75-D1D7-EC512BA42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4350"/>
            <a:ext cx="6800338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23EC6-3A62-9292-AD24-F86654F25D41}"/>
              </a:ext>
            </a:extLst>
          </p:cNvPr>
          <p:cNvSpPr txBox="1"/>
          <p:nvPr/>
        </p:nvSpPr>
        <p:spPr>
          <a:xfrm>
            <a:off x="1657862" y="4343065"/>
            <a:ext cx="449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NIST Cloud Computing Reference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189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8BBBD4-0248-1A7E-9BAD-46D6C2BF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</a:t>
            </a:r>
            <a:r>
              <a:rPr lang="en-US" sz="2000" dirty="0"/>
              <a:t>(https://</a:t>
            </a:r>
            <a:r>
              <a:rPr lang="en-US" sz="2000" dirty="0" err="1"/>
              <a:t>microservices.io</a:t>
            </a:r>
            <a:r>
              <a:rPr lang="en-US" sz="2000" dirty="0"/>
              <a:t>/</a:t>
            </a:r>
            <a:r>
              <a:rPr lang="en-US" sz="2000" dirty="0" err="1"/>
              <a:t>index.html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18FB7-D82A-4BF8-CBD9-A766C8605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571750"/>
            <a:ext cx="3138388" cy="203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5C3B2-540F-3F96-7461-017B645C6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99" y="472301"/>
            <a:ext cx="5060950" cy="1859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883DDA-1087-AD1F-6BEA-6EB1ABDF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70" y="2448838"/>
            <a:ext cx="3869125" cy="2035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2A6F4-01E4-C76A-B6B9-11E620B16BBE}"/>
              </a:ext>
            </a:extLst>
          </p:cNvPr>
          <p:cNvSpPr txBox="1"/>
          <p:nvPr/>
        </p:nvSpPr>
        <p:spPr>
          <a:xfrm>
            <a:off x="228600" y="3790950"/>
            <a:ext cx="1217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Monolithic</a:t>
            </a:r>
            <a:br>
              <a:rPr lang="en-US" sz="1600" dirty="0"/>
            </a:br>
            <a:r>
              <a:rPr lang="en-US" sz="1600" dirty="0"/>
              <a:t>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D3B0E-816A-5D52-E3BF-80DC4FBBF112}"/>
              </a:ext>
            </a:extLst>
          </p:cNvPr>
          <p:cNvSpPr txBox="1"/>
          <p:nvPr/>
        </p:nvSpPr>
        <p:spPr>
          <a:xfrm>
            <a:off x="6159086" y="1986975"/>
            <a:ext cx="1335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Microservices</a:t>
            </a:r>
            <a:br>
              <a:rPr lang="en-US" sz="1600" dirty="0"/>
            </a:br>
            <a:r>
              <a:rPr lang="en-US" sz="1600" dirty="0"/>
              <a:t>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482E4-6065-6FA5-30E9-FA67ECEF7800}"/>
              </a:ext>
            </a:extLst>
          </p:cNvPr>
          <p:cNvSpPr txBox="1"/>
          <p:nvPr/>
        </p:nvSpPr>
        <p:spPr>
          <a:xfrm>
            <a:off x="4950310" y="472301"/>
            <a:ext cx="4193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literature discussed microservices</a:t>
            </a:r>
            <a:br>
              <a:rPr lang="en-US" sz="1200" dirty="0"/>
            </a:br>
            <a:r>
              <a:rPr lang="en-US" sz="1200" dirty="0"/>
              <a:t>in the context of “web applications.”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approach does apply to building CAE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We think of our products as a logical set</a:t>
            </a:r>
            <a:br>
              <a:rPr lang="en-US" sz="1200" dirty="0"/>
            </a:br>
            <a:r>
              <a:rPr lang="en-US" sz="1200" dirty="0"/>
              <a:t>of subsystems/components. Microservices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Replace “language runtime linking”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With a more flexible approach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Product development and assembly.</a:t>
            </a:r>
          </a:p>
        </p:txBody>
      </p:sp>
    </p:spTree>
    <p:extLst>
      <p:ext uri="{BB962C8B-B14F-4D97-AF65-F5344CB8AC3E}">
        <p14:creationId xmlns:p14="http://schemas.microsoft.com/office/powerpoint/2010/main" val="286763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75C397-C136-3BD1-E2F5-1EE7B656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84" y="598110"/>
            <a:ext cx="88392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What is true of any:</a:t>
            </a:r>
          </a:p>
          <a:p>
            <a:pPr lvl="1"/>
            <a:r>
              <a:rPr lang="en-US" sz="1600" dirty="0"/>
              <a:t>Mapping, classification, taxonomy, ... ...?</a:t>
            </a:r>
          </a:p>
          <a:p>
            <a:pPr lvl="1"/>
            <a:r>
              <a:rPr lang="en-US" sz="1600" dirty="0"/>
              <a:t>Technology definition, ... ...?</a:t>
            </a:r>
          </a:p>
          <a:p>
            <a:pPr lvl="1"/>
            <a:r>
              <a:rPr lang="en-US" sz="1600" dirty="0"/>
              <a:t>Enumeration of technology pros and cons ... ...?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Answers:</a:t>
            </a:r>
          </a:p>
          <a:p>
            <a:pPr lvl="1"/>
            <a:r>
              <a:rPr lang="en-US" sz="1600" dirty="0"/>
              <a:t>“... ... it is ... ...</a:t>
            </a:r>
            <a:br>
              <a:rPr lang="en-US" sz="1600" dirty="0"/>
            </a:br>
            <a:r>
              <a:rPr lang="en-US" sz="1600" dirty="0"/>
              <a:t>More </a:t>
            </a:r>
            <a:r>
              <a:rPr lang="en-US" sz="1600" dirty="0" err="1"/>
              <a:t>honor'd</a:t>
            </a:r>
            <a:r>
              <a:rPr lang="en-US" sz="1600" dirty="0"/>
              <a:t> in the breach than the observance”</a:t>
            </a:r>
          </a:p>
          <a:p>
            <a:pPr lvl="1"/>
            <a:r>
              <a:rPr lang="en-US" sz="1600" dirty="0"/>
              <a:t>If you have three subject matter experts, you have 7 conflicting opinions.</a:t>
            </a:r>
          </a:p>
          <a:p>
            <a:pPr lvl="1"/>
            <a:r>
              <a:rPr lang="en-US" sz="1600" dirty="0"/>
              <a:t>”The most dangerous thing in the world is a 2</a:t>
            </a:r>
            <a:r>
              <a:rPr lang="en-US" sz="1600" baseline="30000" dirty="0"/>
              <a:t>nd</a:t>
            </a:r>
            <a:r>
              <a:rPr lang="en-US" sz="1600" dirty="0"/>
              <a:t> LT with a map.”</a:t>
            </a:r>
            <a:br>
              <a:rPr lang="en-US" sz="1600" dirty="0"/>
            </a:br>
            <a:r>
              <a:rPr lang="en-US" sz="1600" dirty="0"/>
              <a:t>Like any map, it is both a way of orientating yourself and a way of having a spectacular disaster because you are studying the map instead of thinking.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19F49-8825-8A49-415F-25161EA2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Classification, Definitions, Pros/Cons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F7F427-A72F-CC4B-62ED-623284059E5C}"/>
              </a:ext>
            </a:extLst>
          </p:cNvPr>
          <p:cNvSpPr txBox="1"/>
          <p:nvPr/>
        </p:nvSpPr>
        <p:spPr>
          <a:xfrm>
            <a:off x="4924911" y="604460"/>
            <a:ext cx="4193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When you transform monolithic systems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Containers, microservices, cloud, 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You initially have some pretty “Macro” microservices</a:t>
            </a:r>
            <a:br>
              <a:rPr lang="en-US" sz="1200" dirty="0"/>
            </a:br>
            <a:r>
              <a:rPr lang="en-US" sz="1200" dirty="0"/>
              <a:t>and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APIs, SaaS and the cloud allow you to “hide a lot of</a:t>
            </a:r>
            <a:br>
              <a:rPr lang="en-US" sz="1200" dirty="0"/>
            </a:br>
            <a:r>
              <a:rPr lang="en-US" sz="1200" dirty="0"/>
              <a:t>ugly by putting ‘lipstick on the pig.’”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Transformation occurs through continuous improvement.</a:t>
            </a:r>
          </a:p>
        </p:txBody>
      </p:sp>
    </p:spTree>
    <p:extLst>
      <p:ext uri="{BB962C8B-B14F-4D97-AF65-F5344CB8AC3E}">
        <p14:creationId xmlns:p14="http://schemas.microsoft.com/office/powerpoint/2010/main" val="276206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1: Introduction, Concepts	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1499210" y="2050763"/>
            <a:ext cx="5993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First Application and Microservice</a:t>
            </a:r>
          </a:p>
        </p:txBody>
      </p:sp>
    </p:spTree>
    <p:extLst>
      <p:ext uri="{BB962C8B-B14F-4D97-AF65-F5344CB8AC3E}">
        <p14:creationId xmlns:p14="http://schemas.microsoft.com/office/powerpoint/2010/main" val="200771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66130</TotalTime>
  <Words>1218</Words>
  <Application>Microsoft Macintosh PowerPoint</Application>
  <PresentationFormat>On-screen Show (16:9)</PresentationFormat>
  <Paragraphs>129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Museo For Dell</vt:lpstr>
      <vt:lpstr>Office Theme</vt:lpstr>
      <vt:lpstr>1_Office Theme</vt:lpstr>
      <vt:lpstr>PowerPoint Presentation</vt:lpstr>
      <vt:lpstr>PowerPoint Presentation</vt:lpstr>
      <vt:lpstr>Introduction</vt:lpstr>
      <vt:lpstr>PowerPoint Presentation</vt:lpstr>
      <vt:lpstr>Cloud Concepts – One Perspective</vt:lpstr>
      <vt:lpstr>Cloud Concepts – Another Perspective</vt:lpstr>
      <vt:lpstr>Microservices (https://microservices.io/index.html)</vt:lpstr>
      <vt:lpstr>Classification, Definitions, Pros/Cons</vt:lpstr>
      <vt:lpstr>PowerPoint Presentation</vt:lpstr>
      <vt:lpstr>First Microservice</vt:lpstr>
      <vt:lpstr>Software Development Overview</vt:lpstr>
      <vt:lpstr>Environment</vt:lpstr>
      <vt:lpstr>Overall Structure</vt:lpstr>
      <vt:lpstr>Simple Project Walkthroug (https://github.com/donald-f-ferguson/Introduction-to-Cloud-MS1.git)</vt:lpstr>
      <vt:lpstr>IaaS and Deployment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572</cp:revision>
  <cp:lastPrinted>2018-11-15T21:01:50Z</cp:lastPrinted>
  <dcterms:created xsi:type="dcterms:W3CDTF">2010-04-12T23:12:02Z</dcterms:created>
  <dcterms:modified xsi:type="dcterms:W3CDTF">2022-05-16T12:14:40Z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